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9" r:id="rId3"/>
    <p:sldId id="260" r:id="rId4"/>
    <p:sldId id="256" r:id="rId5"/>
    <p:sldId id="258" r:id="rId6"/>
    <p:sldId id="261" r:id="rId7"/>
    <p:sldId id="263" r:id="rId8"/>
  </p:sldIdLst>
  <p:sldSz cx="6858000" cy="9144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32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718" autoAdjust="0"/>
    <p:restoredTop sz="94660"/>
  </p:normalViewPr>
  <p:slideViewPr>
    <p:cSldViewPr snapToGrid="0" showGuides="1">
      <p:cViewPr>
        <p:scale>
          <a:sx n="130" d="100"/>
          <a:sy n="130" d="100"/>
        </p:scale>
        <p:origin x="-2238" y="678"/>
      </p:cViewPr>
      <p:guideLst>
        <p:guide orient="horz" pos="2885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09DF3-241D-4BD1-B10C-85EB3909AD04}" type="datetimeFigureOut">
              <a:rPr lang="es-MX" smtClean="0"/>
              <a:pPr/>
              <a:t>03/09/2014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59728-97E1-4814-A9E2-1D9F2612766E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09DF3-241D-4BD1-B10C-85EB3909AD04}" type="datetimeFigureOut">
              <a:rPr lang="es-MX" smtClean="0"/>
              <a:pPr/>
              <a:t>03/09/2014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59728-97E1-4814-A9E2-1D9F2612766E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09DF3-241D-4BD1-B10C-85EB3909AD04}" type="datetimeFigureOut">
              <a:rPr lang="es-MX" smtClean="0"/>
              <a:pPr/>
              <a:t>03/09/2014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59728-97E1-4814-A9E2-1D9F2612766E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09DF3-241D-4BD1-B10C-85EB3909AD04}" type="datetimeFigureOut">
              <a:rPr lang="es-MX" smtClean="0"/>
              <a:pPr/>
              <a:t>03/09/2014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59728-97E1-4814-A9E2-1D9F2612766E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09DF3-241D-4BD1-B10C-85EB3909AD04}" type="datetimeFigureOut">
              <a:rPr lang="es-MX" smtClean="0"/>
              <a:pPr/>
              <a:t>03/09/2014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59728-97E1-4814-A9E2-1D9F2612766E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09DF3-241D-4BD1-B10C-85EB3909AD04}" type="datetimeFigureOut">
              <a:rPr lang="es-MX" smtClean="0"/>
              <a:pPr/>
              <a:t>03/09/2014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59728-97E1-4814-A9E2-1D9F2612766E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09DF3-241D-4BD1-B10C-85EB3909AD04}" type="datetimeFigureOut">
              <a:rPr lang="es-MX" smtClean="0"/>
              <a:pPr/>
              <a:t>03/09/2014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59728-97E1-4814-A9E2-1D9F2612766E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09DF3-241D-4BD1-B10C-85EB3909AD04}" type="datetimeFigureOut">
              <a:rPr lang="es-MX" smtClean="0"/>
              <a:pPr/>
              <a:t>03/09/2014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59728-97E1-4814-A9E2-1D9F2612766E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09DF3-241D-4BD1-B10C-85EB3909AD04}" type="datetimeFigureOut">
              <a:rPr lang="es-MX" smtClean="0"/>
              <a:pPr/>
              <a:t>03/09/2014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59728-97E1-4814-A9E2-1D9F2612766E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09DF3-241D-4BD1-B10C-85EB3909AD04}" type="datetimeFigureOut">
              <a:rPr lang="es-MX" smtClean="0"/>
              <a:pPr/>
              <a:t>03/09/2014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59728-97E1-4814-A9E2-1D9F2612766E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09DF3-241D-4BD1-B10C-85EB3909AD04}" type="datetimeFigureOut">
              <a:rPr lang="es-MX" smtClean="0"/>
              <a:pPr/>
              <a:t>03/09/2014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59728-97E1-4814-A9E2-1D9F2612766E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09DF3-241D-4BD1-B10C-85EB3909AD04}" type="datetimeFigureOut">
              <a:rPr lang="es-MX" smtClean="0"/>
              <a:pPr/>
              <a:t>03/09/2014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D59728-97E1-4814-A9E2-1D9F2612766E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1991008" y="2400327"/>
            <a:ext cx="2875984" cy="4359221"/>
            <a:chOff x="3132421" y="1248355"/>
            <a:chExt cx="2875984" cy="4359221"/>
          </a:xfrm>
        </p:grpSpPr>
        <p:pic>
          <p:nvPicPr>
            <p:cNvPr id="3" name="Picture 16"/>
            <p:cNvPicPr>
              <a:picLocks noChangeAspect="1" noChangeArrowheads="1"/>
            </p:cNvPicPr>
            <p:nvPr/>
          </p:nvPicPr>
          <p:blipFill>
            <a:blip r:embed="rId2" cstate="print">
              <a:lum bright="12000" contrast="30000"/>
            </a:blip>
            <a:srcRect l="44240"/>
            <a:stretch>
              <a:fillRect/>
            </a:stretch>
          </p:blipFill>
          <p:spPr bwMode="auto">
            <a:xfrm>
              <a:off x="4976471" y="1736150"/>
              <a:ext cx="1023981" cy="1305834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</p:pic>
        <p:pic>
          <p:nvPicPr>
            <p:cNvPr id="4" name="Picture 17"/>
            <p:cNvPicPr>
              <a:picLocks noChangeAspect="1" noChangeArrowheads="1"/>
            </p:cNvPicPr>
            <p:nvPr/>
          </p:nvPicPr>
          <p:blipFill>
            <a:blip r:embed="rId3" cstate="print">
              <a:lum bright="12000" contrast="6000"/>
            </a:blip>
            <a:srcRect/>
            <a:stretch>
              <a:fillRect/>
            </a:stretch>
          </p:blipFill>
          <p:spPr bwMode="auto">
            <a:xfrm>
              <a:off x="5075096" y="3196425"/>
              <a:ext cx="819452" cy="922886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</p:pic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4" cstate="print">
              <a:lum bright="-12000" contrast="24000"/>
            </a:blip>
            <a:srcRect t="653"/>
            <a:stretch>
              <a:fillRect/>
            </a:stretch>
          </p:blipFill>
          <p:spPr bwMode="auto">
            <a:xfrm>
              <a:off x="3144140" y="1733385"/>
              <a:ext cx="1806358" cy="3840480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</p:pic>
        <p:pic>
          <p:nvPicPr>
            <p:cNvPr id="6" name="Picture 153"/>
            <p:cNvPicPr>
              <a:picLocks noChangeAspect="1" noChangeArrowheads="1"/>
            </p:cNvPicPr>
            <p:nvPr/>
          </p:nvPicPr>
          <p:blipFill>
            <a:blip r:embed="rId5" cstate="print">
              <a:lum contrast="30000"/>
            </a:blip>
            <a:srcRect t="17500" r="11734" b="20000"/>
            <a:stretch>
              <a:fillRect/>
            </a:stretch>
          </p:blipFill>
          <p:spPr bwMode="auto">
            <a:xfrm>
              <a:off x="5178671" y="4271056"/>
              <a:ext cx="622095" cy="1053511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</p:pic>
        <p:sp>
          <p:nvSpPr>
            <p:cNvPr id="7" name="Text Box 157"/>
            <p:cNvSpPr txBox="1">
              <a:spLocks noChangeArrowheads="1"/>
            </p:cNvSpPr>
            <p:nvPr/>
          </p:nvSpPr>
          <p:spPr bwMode="auto">
            <a:xfrm>
              <a:off x="5066239" y="5330577"/>
              <a:ext cx="843501" cy="276999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s-MX" sz="1200" i="1" dirty="0" err="1">
                  <a:latin typeface="Times New Roman" pitchFamily="18" charset="0"/>
                  <a:cs typeface="Times New Roman" pitchFamily="18" charset="0"/>
                </a:rPr>
                <a:t>Rhizobium</a:t>
              </a:r>
              <a:endParaRPr lang="es-ES" sz="12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8" name="7 Conector recto"/>
            <p:cNvCxnSpPr/>
            <p:nvPr/>
          </p:nvCxnSpPr>
          <p:spPr bwMode="auto">
            <a:xfrm flipH="1">
              <a:off x="5430741" y="2663683"/>
              <a:ext cx="172588" cy="556595"/>
            </a:xfrm>
            <a:prstGeom prst="line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lg" len="med"/>
            </a:ln>
            <a:effectLst/>
          </p:spPr>
        </p:cxnSp>
        <p:cxnSp>
          <p:nvCxnSpPr>
            <p:cNvPr id="9" name="8 Conector recto"/>
            <p:cNvCxnSpPr/>
            <p:nvPr/>
          </p:nvCxnSpPr>
          <p:spPr bwMode="auto">
            <a:xfrm flipH="1">
              <a:off x="5685183" y="2695303"/>
              <a:ext cx="71159" cy="588586"/>
            </a:xfrm>
            <a:prstGeom prst="line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lg" len="med"/>
            </a:ln>
            <a:effectLst/>
          </p:spPr>
        </p:cxnSp>
        <p:sp>
          <p:nvSpPr>
            <p:cNvPr id="10" name="9 CuadroTexto"/>
            <p:cNvSpPr txBox="1"/>
            <p:nvPr/>
          </p:nvSpPr>
          <p:spPr>
            <a:xfrm>
              <a:off x="3132421" y="1248355"/>
              <a:ext cx="28759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dirty="0" smtClean="0">
                  <a:latin typeface="Times New Roman" pitchFamily="18" charset="0"/>
                  <a:cs typeface="Times New Roman" pitchFamily="18" charset="0"/>
                </a:rPr>
                <a:t>Figura 1. Planta de frijol en simbiosis fijadora de nitrógeno con </a:t>
              </a:r>
              <a:r>
                <a:rPr lang="es-MX" sz="1200" dirty="0" err="1" smtClean="0">
                  <a:latin typeface="Times New Roman" pitchFamily="18" charset="0"/>
                  <a:cs typeface="Times New Roman" pitchFamily="18" charset="0"/>
                </a:rPr>
                <a:t>rhizobium</a:t>
              </a:r>
              <a:r>
                <a:rPr lang="es-MX" sz="1200" dirty="0" smtClean="0">
                  <a:latin typeface="Times New Roman" pitchFamily="18" charset="0"/>
                  <a:cs typeface="Times New Roman" pitchFamily="18" charset="0"/>
                </a:rPr>
                <a:t>.</a:t>
              </a:r>
              <a:endParaRPr lang="es-MX" sz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6237" y="2583311"/>
            <a:ext cx="6105526" cy="3993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/>
        </p:nvGraphicFramePr>
        <p:xfrm>
          <a:off x="342900" y="3153044"/>
          <a:ext cx="6172200" cy="1600200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802087"/>
                <a:gridCol w="692820"/>
                <a:gridCol w="756712"/>
                <a:gridCol w="1108527"/>
                <a:gridCol w="908548"/>
                <a:gridCol w="772759"/>
                <a:gridCol w="1130747"/>
              </a:tblGrid>
              <a:tr h="200025"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Tabla I. Superficie sembrada y cosechada, años agrícolas 2010-2012</a:t>
                      </a:r>
                      <a:endParaRPr lang="es-MX" sz="1200" b="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año</a:t>
                      </a:r>
                      <a:endParaRPr lang="es-MX" sz="1200" b="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Superficie sembrada (miles de ha)</a:t>
                      </a:r>
                      <a:endParaRPr lang="es-MX" sz="1200" b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Superficie cosechada (miles de ha)</a:t>
                      </a:r>
                      <a:endParaRPr lang="es-MX" sz="1200" b="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200025">
                <a:tc>
                  <a:txBody>
                    <a:bodyPr/>
                    <a:lstStyle/>
                    <a:p>
                      <a:endParaRPr lang="es-MX" sz="1200" b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MX" sz="12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total</a:t>
                      </a:r>
                      <a:endParaRPr lang="es-MX" sz="1200" b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MX" sz="12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riego</a:t>
                      </a:r>
                      <a:endParaRPr lang="es-MX" sz="1200" b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MX" sz="12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temporal</a:t>
                      </a:r>
                      <a:endParaRPr lang="es-MX" sz="1200" b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MX" sz="12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total</a:t>
                      </a:r>
                      <a:endParaRPr lang="es-MX" sz="1200" b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MX" sz="12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riego</a:t>
                      </a:r>
                      <a:endParaRPr lang="es-MX" sz="1200" b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MX" sz="12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temporal</a:t>
                      </a:r>
                      <a:endParaRPr lang="es-MX" sz="1200" b="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2010</a:t>
                      </a:r>
                      <a:endParaRPr lang="es-MX" sz="1200" b="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MX" sz="12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21,953</a:t>
                      </a:r>
                      <a:endParaRPr lang="es-MX" sz="1200" b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MX" sz="12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5,677</a:t>
                      </a:r>
                      <a:endParaRPr lang="es-MX" sz="1200" b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MX" sz="12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16,276</a:t>
                      </a:r>
                      <a:endParaRPr lang="es-MX" sz="1200" b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MX" sz="12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20,168</a:t>
                      </a:r>
                      <a:endParaRPr lang="es-MX" sz="1200" b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MX" sz="12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5,502</a:t>
                      </a:r>
                      <a:endParaRPr lang="es-MX" sz="1200" b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MX" sz="12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14,666</a:t>
                      </a:r>
                      <a:endParaRPr lang="es-MX" sz="1200" b="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2011</a:t>
                      </a:r>
                      <a:endParaRPr lang="es-MX" sz="1200" b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MX" sz="12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22,137</a:t>
                      </a:r>
                      <a:endParaRPr lang="es-MX" sz="1200" b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MX" sz="12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6,226</a:t>
                      </a:r>
                      <a:endParaRPr lang="es-MX" sz="1200" b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MX" sz="12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15,911</a:t>
                      </a:r>
                      <a:endParaRPr lang="es-MX" sz="1200" b="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MX" sz="12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18,094</a:t>
                      </a:r>
                      <a:endParaRPr lang="es-MX" sz="1200" b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MX" sz="12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5,446</a:t>
                      </a:r>
                      <a:endParaRPr lang="es-MX" sz="1200" b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MX" sz="12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12,647</a:t>
                      </a:r>
                      <a:endParaRPr lang="es-MX" sz="1200" b="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2012</a:t>
                      </a:r>
                      <a:endParaRPr lang="es-MX" sz="1200" b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MX" sz="12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21,902</a:t>
                      </a:r>
                      <a:endParaRPr lang="es-MX" sz="1200" b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MX" sz="12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5,721</a:t>
                      </a:r>
                      <a:endParaRPr lang="es-MX" sz="1200" b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MX" sz="12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16,180</a:t>
                      </a:r>
                      <a:endParaRPr lang="es-MX" sz="1200" b="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MX" sz="12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20,511</a:t>
                      </a:r>
                      <a:endParaRPr lang="es-MX" sz="1200" b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MX" sz="12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5,556</a:t>
                      </a:r>
                      <a:endParaRPr lang="es-MX" sz="1200" b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MX" sz="12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14,955</a:t>
                      </a:r>
                      <a:endParaRPr lang="es-MX" sz="1200" b="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Porcentaje</a:t>
                      </a:r>
                      <a:endParaRPr lang="es-MX" sz="1200" b="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MX" sz="12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es-MX" sz="1200" b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MX" sz="12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endParaRPr lang="es-MX" sz="1200" b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MX" sz="12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</a:t>
                      </a:r>
                      <a:endParaRPr lang="es-MX" sz="1200" b="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MX" sz="12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es-MX" sz="1200" b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MX" sz="12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  <a:endParaRPr lang="es-MX" sz="1200" b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MX" sz="12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</a:t>
                      </a:r>
                      <a:endParaRPr lang="es-MX" sz="1200" b="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200025">
                <a:tc gridSpan="7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0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Fuente: SAGARPA. Sistema de Información </a:t>
                      </a:r>
                      <a:r>
                        <a:rPr lang="es-MX" sz="1000" b="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Agropecuariade</a:t>
                      </a:r>
                      <a:r>
                        <a:rPr lang="es-MX" sz="10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s-MX" sz="10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Consulta, 1980-2012 (SIACON). México, DF, 2013.</a:t>
                      </a:r>
                      <a:endParaRPr lang="es-MX" sz="1000" b="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86082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8393" y="2701925"/>
            <a:ext cx="4868863" cy="375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10 Grupo"/>
          <p:cNvGrpSpPr/>
          <p:nvPr/>
        </p:nvGrpSpPr>
        <p:grpSpPr>
          <a:xfrm>
            <a:off x="1224756" y="565362"/>
            <a:ext cx="4404519" cy="7570576"/>
            <a:chOff x="1224756" y="565362"/>
            <a:chExt cx="4404519" cy="7570576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581150" y="2999022"/>
              <a:ext cx="3676650" cy="2808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" name="Picture 3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2313" r="2117"/>
            <a:stretch>
              <a:fillRect/>
            </a:stretch>
          </p:blipFill>
          <p:spPr bwMode="auto">
            <a:xfrm>
              <a:off x="1224756" y="5743575"/>
              <a:ext cx="4404519" cy="2392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733947" y="565362"/>
              <a:ext cx="3371453" cy="26017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/>
        </p:nvGraphicFramePr>
        <p:xfrm>
          <a:off x="1956848" y="1619499"/>
          <a:ext cx="3231153" cy="5181600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1486895"/>
                <a:gridCol w="882595"/>
                <a:gridCol w="861663"/>
              </a:tblGrid>
              <a:tr h="179294">
                <a:tc gridSpan="3"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/>
                        <a:t>Tabla II. Variedades de frijol más cultivadas</a:t>
                      </a:r>
                      <a:endParaRPr lang="es-MX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41" marR="40341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79294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s-MX" sz="1200"/>
                        <a:t>Variedad</a:t>
                      </a:r>
                      <a:endParaRPr lang="es-MX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41" marR="4034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s-MX" sz="1200"/>
                        <a:t>Origen</a:t>
                      </a:r>
                      <a:endParaRPr lang="es-MX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41" marR="403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s-MX" sz="1200"/>
                        <a:t>Precio/kg</a:t>
                      </a:r>
                      <a:endParaRPr lang="es-MX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41" marR="40341" marT="0" marB="0" anchor="ctr"/>
                </a:tc>
              </a:tr>
              <a:tr h="179294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s-MX" sz="1200"/>
                        <a:t>Bayo</a:t>
                      </a:r>
                      <a:endParaRPr lang="es-MX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41" marR="4034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s-MX" sz="1200"/>
                        <a:t>Zacatecas</a:t>
                      </a:r>
                      <a:endParaRPr lang="es-MX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41" marR="403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s-MX" sz="1200"/>
                        <a:t>10</a:t>
                      </a:r>
                      <a:endParaRPr lang="es-MX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41" marR="40341" marT="0" marB="0" anchor="ctr"/>
                </a:tc>
              </a:tr>
              <a:tr h="179294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s-MX" sz="1200"/>
                        <a:t>Bayo Berrendo</a:t>
                      </a:r>
                      <a:endParaRPr lang="es-MX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41" marR="4034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s-MX" sz="1200"/>
                        <a:t>Jalisco</a:t>
                      </a:r>
                      <a:endParaRPr lang="es-MX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41" marR="403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s-MX" sz="1200"/>
                        <a:t>21</a:t>
                      </a:r>
                      <a:endParaRPr lang="es-MX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41" marR="40341" marT="0" marB="0" anchor="ctr"/>
                </a:tc>
              </a:tr>
              <a:tr h="179294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/>
                        <a:t>Azufrado</a:t>
                      </a:r>
                      <a:endParaRPr lang="es-MX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41" marR="4034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s-MX" sz="1200"/>
                        <a:t>Zacatecas</a:t>
                      </a:r>
                      <a:endParaRPr lang="es-MX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41" marR="403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s-MX" sz="1200"/>
                        <a:t>10</a:t>
                      </a:r>
                      <a:endParaRPr lang="es-MX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41" marR="40341" marT="0" marB="0" anchor="ctr"/>
                </a:tc>
              </a:tr>
              <a:tr h="179294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s-MX" sz="1200"/>
                        <a:t>Cacahuate</a:t>
                      </a:r>
                      <a:endParaRPr lang="es-MX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41" marR="4034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s-MX" sz="1200"/>
                        <a:t>Guerrero</a:t>
                      </a:r>
                      <a:endParaRPr lang="es-MX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41" marR="403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s-MX" sz="1200"/>
                        <a:t>17</a:t>
                      </a:r>
                      <a:endParaRPr lang="es-MX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41" marR="40341" marT="0" marB="0" anchor="ctr"/>
                </a:tc>
              </a:tr>
              <a:tr h="179294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s-MX" sz="1200"/>
                        <a:t>Canario</a:t>
                      </a:r>
                      <a:endParaRPr lang="es-MX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41" marR="4034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s-MX" sz="1200"/>
                        <a:t>Zacatecas</a:t>
                      </a:r>
                      <a:endParaRPr lang="es-MX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41" marR="403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s-MX" sz="1200"/>
                        <a:t>9</a:t>
                      </a:r>
                      <a:endParaRPr lang="es-MX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41" marR="40341" marT="0" marB="0" anchor="ctr"/>
                </a:tc>
              </a:tr>
              <a:tr h="179294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s-MX" sz="1200"/>
                        <a:t>Flor de mayo</a:t>
                      </a:r>
                      <a:endParaRPr lang="es-MX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41" marR="4034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s-MX" sz="1200"/>
                        <a:t>Zacatecas</a:t>
                      </a:r>
                      <a:endParaRPr lang="es-MX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41" marR="403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s-MX" sz="1200"/>
                        <a:t>12</a:t>
                      </a:r>
                      <a:endParaRPr lang="es-MX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41" marR="40341" marT="0" marB="0" anchor="ctr"/>
                </a:tc>
              </a:tr>
              <a:tr h="179294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s-MX" sz="1200"/>
                        <a:t>Flor de junio</a:t>
                      </a:r>
                      <a:endParaRPr lang="es-MX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41" marR="40341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/>
                        <a:t>Zacatecas</a:t>
                      </a:r>
                      <a:endParaRPr lang="es-MX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41" marR="403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s-MX" sz="1200"/>
                        <a:t>11.5</a:t>
                      </a:r>
                      <a:endParaRPr lang="es-MX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41" marR="40341" marT="0" marB="0" anchor="ctr"/>
                </a:tc>
              </a:tr>
              <a:tr h="179294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s-MX" sz="1200"/>
                        <a:t>Garbancillo</a:t>
                      </a:r>
                      <a:endParaRPr lang="es-MX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41" marR="40341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/>
                        <a:t>Zacatecas</a:t>
                      </a:r>
                      <a:endParaRPr lang="es-MX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41" marR="403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s-MX" sz="1200"/>
                        <a:t>12.5</a:t>
                      </a:r>
                      <a:endParaRPr lang="es-MX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41" marR="40341" marT="0" marB="0" anchor="ctr"/>
                </a:tc>
              </a:tr>
              <a:tr h="179294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s-MX" sz="1200"/>
                        <a:t>Negro importado</a:t>
                      </a:r>
                      <a:endParaRPr lang="es-MX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41" marR="4034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/>
                        <a:t>Importación</a:t>
                      </a:r>
                      <a:endParaRPr lang="es-MX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41" marR="403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s-MX" sz="1200"/>
                        <a:t>22</a:t>
                      </a:r>
                      <a:endParaRPr lang="es-MX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41" marR="40341" marT="0" marB="0" anchor="ctr"/>
                </a:tc>
              </a:tr>
              <a:tr h="179294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s-MX" sz="1200"/>
                        <a:t>Negro Nayarit</a:t>
                      </a:r>
                      <a:endParaRPr lang="es-MX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41" marR="4034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s-MX" sz="1200"/>
                        <a:t>Zacatecas</a:t>
                      </a:r>
                      <a:endParaRPr lang="es-MX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41" marR="403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s-MX" sz="1200"/>
                        <a:t>11</a:t>
                      </a:r>
                      <a:endParaRPr lang="es-MX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41" marR="40341" marT="0" marB="0" anchor="ctr"/>
                </a:tc>
              </a:tr>
              <a:tr h="179294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s-MX" sz="1200"/>
                        <a:t>Negro Veracruz</a:t>
                      </a:r>
                      <a:endParaRPr lang="es-MX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41" marR="4034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s-MX" sz="1200"/>
                        <a:t>Veracruz</a:t>
                      </a:r>
                      <a:endParaRPr lang="es-MX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41" marR="403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s-MX" sz="1200"/>
                        <a:t>14</a:t>
                      </a:r>
                      <a:endParaRPr lang="es-MX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41" marR="40341" marT="0" marB="0" anchor="ctr"/>
                </a:tc>
              </a:tr>
              <a:tr h="179294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s-MX" sz="1200"/>
                        <a:t>Negro</a:t>
                      </a:r>
                      <a:endParaRPr lang="es-MX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41" marR="4034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s-MX" sz="1200"/>
                        <a:t>Nayarit</a:t>
                      </a:r>
                      <a:endParaRPr lang="es-MX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41" marR="403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s-MX" sz="1200"/>
                        <a:t>12</a:t>
                      </a:r>
                      <a:endParaRPr lang="es-MX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41" marR="40341" marT="0" marB="0" anchor="ctr"/>
                </a:tc>
              </a:tr>
              <a:tr h="179294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s-MX" sz="1200"/>
                        <a:t>Mayocoba</a:t>
                      </a:r>
                      <a:endParaRPr lang="es-MX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41" marR="4034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s-MX" sz="1200"/>
                        <a:t>Sinaloa</a:t>
                      </a:r>
                      <a:endParaRPr lang="es-MX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41" marR="403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s-MX" sz="1200"/>
                        <a:t>12.5</a:t>
                      </a:r>
                      <a:endParaRPr lang="es-MX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41" marR="40341" marT="0" marB="0" anchor="ctr"/>
                </a:tc>
              </a:tr>
              <a:tr h="179294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s-MX" sz="1200"/>
                        <a:t>Peruano</a:t>
                      </a:r>
                      <a:endParaRPr lang="es-MX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41" marR="4034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s-MX" sz="1200"/>
                        <a:t>Sinaloa</a:t>
                      </a:r>
                      <a:endParaRPr lang="es-MX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41" marR="403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s-MX" sz="1200"/>
                        <a:t>15.5</a:t>
                      </a:r>
                      <a:endParaRPr lang="es-MX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41" marR="40341" marT="0" marB="0" anchor="ctr"/>
                </a:tc>
              </a:tr>
              <a:tr h="179294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s-MX" sz="1200"/>
                        <a:t>Pinto</a:t>
                      </a:r>
                      <a:endParaRPr lang="es-MX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41" marR="4034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s-MX" sz="1200"/>
                        <a:t>Chihuahua</a:t>
                      </a:r>
                      <a:endParaRPr lang="es-MX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41" marR="403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/>
                        <a:t>12</a:t>
                      </a:r>
                      <a:endParaRPr lang="es-MX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41" marR="40341" marT="0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8 Grupo"/>
          <p:cNvGrpSpPr/>
          <p:nvPr/>
        </p:nvGrpSpPr>
        <p:grpSpPr>
          <a:xfrm>
            <a:off x="1068019" y="2556983"/>
            <a:ext cx="4750740" cy="4045909"/>
            <a:chOff x="312007" y="2389188"/>
            <a:chExt cx="6091968" cy="5094865"/>
          </a:xfrm>
        </p:grpSpPr>
        <p:pic>
          <p:nvPicPr>
            <p:cNvPr id="19462" name="Picture 6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57200" y="2389188"/>
              <a:ext cx="5946775" cy="24516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9463" name="Picture 7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12007" y="4734423"/>
              <a:ext cx="6074163" cy="27496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1177</TotalTime>
  <Words>159</Words>
  <Application>Microsoft Office PowerPoint</Application>
  <PresentationFormat>Presentación en pantalla (4:3)</PresentationFormat>
  <Paragraphs>90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Usuario</dc:creator>
  <cp:lastModifiedBy>Usuario</cp:lastModifiedBy>
  <cp:revision>111</cp:revision>
  <dcterms:created xsi:type="dcterms:W3CDTF">2014-06-19T16:28:36Z</dcterms:created>
  <dcterms:modified xsi:type="dcterms:W3CDTF">2014-09-03T19:49:28Z</dcterms:modified>
</cp:coreProperties>
</file>